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9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0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7EA91-82E0-4146-B7A0-EE75B02AD0D7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137DC-C8DA-4C02-9639-9FF9DFAAA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28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F9BCF4-6B9E-45B4-B363-B3DC82BB257E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294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Verdana"/>
                <a:ea typeface="Cambria"/>
                <a:cs typeface="Times New Roman"/>
              </a:rPr>
              <a:t>5. Pass or Play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defRPr/>
            </a:pPr>
            <a:r>
              <a:rPr lang="en-US" dirty="0" smtClean="0">
                <a:latin typeface="Verdana"/>
                <a:ea typeface="Cambria"/>
                <a:cs typeface="Times New Roman"/>
              </a:rPr>
              <a:t>teacher poses a question and gives wait time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defRPr/>
            </a:pPr>
            <a:r>
              <a:rPr lang="en-US" dirty="0" smtClean="0">
                <a:latin typeface="Verdana"/>
                <a:ea typeface="Cambria"/>
                <a:cs typeface="Times New Roman"/>
              </a:rPr>
              <a:t>teacher calls on a student and asks them “pass or play?”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defRPr/>
            </a:pPr>
            <a:r>
              <a:rPr lang="en-US" dirty="0" smtClean="0">
                <a:latin typeface="Verdana"/>
                <a:ea typeface="Cambria"/>
                <a:cs typeface="Times New Roman"/>
              </a:rPr>
              <a:t>student says “play” if they wish to answer the question or “pass to__________” if they want to pass to a specific classmate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defRPr/>
            </a:pPr>
            <a:r>
              <a:rPr lang="en-US" dirty="0" smtClean="0">
                <a:latin typeface="Verdana"/>
                <a:ea typeface="Cambria"/>
                <a:cs typeface="Times New Roman"/>
              </a:rPr>
              <a:t>teacher provides feedback</a:t>
            </a:r>
            <a:endParaRPr lang="en-US" dirty="0">
              <a:latin typeface="Verdana"/>
              <a:ea typeface="Cambria"/>
              <a:cs typeface="Times New Roman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8D43A9B-94FA-4936-A445-7BB33A71DFA9}" type="slidenum">
              <a:rPr lang="en-US">
                <a:solidFill>
                  <a:prstClr val="black"/>
                </a:solidFill>
                <a:latin typeface="Calibri" pitchFamily="34" charset="0"/>
              </a:rPr>
              <a:pPr eaLnBrk="1" hangingPunct="1"/>
              <a:t>16</a:t>
            </a:fld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24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4BC648-8789-4134-A4F5-F718730168CF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82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FDD473-2D11-41F3-89F5-FE0E8E0FE325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87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246C2-0CC3-4055-B4A8-1E2D9DC02428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44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89F09-051A-4388-A721-213223FB8E89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68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FCDE6-1221-4D98-AABC-A1E898A5678D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87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DF5CE5-CB86-4FE6-831A-723E2F846286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38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Decerebrate- straight as a board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Decorticate- arms are curled up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Prone- lay on belly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Supine- lay on back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Neck angle- 30 degrees of flexion, loss of angle in neck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692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852" indent="-282635" defTabSz="45692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0541" indent="-226108" defTabSz="45692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2758" indent="-226108" defTabSz="45692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4974" indent="-226108" defTabSz="45692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7191" indent="-226108" defTabSz="4569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9407" indent="-226108" defTabSz="4569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91624" indent="-226108" defTabSz="4569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3840" indent="-226108" defTabSz="4569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908449-2097-4337-A9C8-4798C5504801}" type="slidenum">
              <a:rPr lang="en-US">
                <a:solidFill>
                  <a:prstClr val="black"/>
                </a:solidFill>
                <a:latin typeface="Calibri" pitchFamily="34" charset="0"/>
              </a:rPr>
              <a:pPr eaLnBrk="1" hangingPunct="1"/>
              <a:t>12</a:t>
            </a:fld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89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20. A-B Partner Teach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partner A turn to partner B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tell or teach your partner the two most important things you have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 marL="22860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  learned so far about... 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switch roles and repeat the process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teacher calls on non-volunteers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A57E7B9-B2CC-409E-B095-604ACCBCD088}" type="slidenum">
              <a:rPr lang="en-US">
                <a:solidFill>
                  <a:prstClr val="black"/>
                </a:solidFill>
                <a:latin typeface="Calibri" pitchFamily="34" charset="0"/>
              </a:rPr>
              <a:pPr eaLnBrk="1" hangingPunct="1"/>
              <a:t>15</a:t>
            </a:fld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61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581C840E-F8D7-4DAC-8CB4-5921F57A4FBF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1BFD3A4-C515-4FB9-8204-18394D62C2AB}" type="slidenum">
              <a:rPr lang="en-US" smtClean="0">
                <a:solidFill>
                  <a:srgbClr val="94C6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20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1C9649-2F06-4B13-90C7-C46658C1319E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14D0C5-B488-42F4-A9E2-50DC965A073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2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B7E917-324B-435C-B150-27FC5C51751B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D99F59-6A50-4686-A335-1CAE143C9AAB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695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530884-42FB-490F-8108-B0641BE008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80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8D344-5E0D-42C5-B1B5-136AFE54CB5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0979A-60F0-4ABF-9EF7-785969859B0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6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9EC5F-8F8B-4B2C-8296-E7ED3AD58C7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9611A-4A54-4BF1-829D-1301397092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826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911B-79DF-43CD-AFF7-4C13DF119EA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2C39B-18EC-4EA7-8FFE-972A1FC1CB8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392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B2FC1-0111-42E0-8FCA-903457311952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5F4B9-ED60-4A6B-AFAB-A3B782AE6A6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675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E63D-DA43-4BBF-A866-3B85291420C4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C7290-C14C-44DA-920D-269FB435D0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8820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D2E37-44CD-4E45-BCB4-9683B1F218B5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D68F0-4590-47CB-8FB9-86B97BFB3B7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062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E98C2-8E1D-468B-8866-D09BAF37432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148BB-8F75-492F-A683-94D817BA5F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00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2861C4-BF9C-419A-B18E-A7FBA19997B3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D16F15-CCE2-4A2F-BC51-3EBDFD77ABB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2245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7CC19-B860-4E1C-AF67-F4BB5F58B516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28145-52CF-4BAB-9A56-B9C26C5B511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013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7A960-8158-440F-867C-527B6E791CCA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66EF7-C6B0-45BC-9E68-A889B55CD6A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01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1AD1-A62F-44E6-B7FF-A63FC5E2CAE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56F21-5A02-4B05-AD59-1410BB53F70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6592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CC6E9-E154-48A7-A5F4-4EBAE5EF011F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F9140-C158-4B14-B1DB-DA9B3C483E1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79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A43A23-052A-4F4D-A85A-CDF355F7CAF8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6685A-095A-495D-AD77-67B3A1BC16F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51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E44C2-7D9F-46BD-B00F-455B3D175F22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40FC1-E3E6-49FA-9FB7-F5DD4086875B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2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21E7C1-FA3F-4250-B42E-FAA792586E92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56A71A-2E8A-46E6-B6F9-3FCD7E7F4B4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51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66B6E5-0BD1-4689-9BDD-2FCD6B478BAC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328D0-8EDE-4C34-ABBA-1B2008AA2CA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167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9206C9-EA41-4547-A0D8-F20A4AB54CF4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DBBB2A-0F27-4A93-BF61-CFF9CDA48A9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82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3130D7-668E-49EA-97CE-FB7488AF4BFD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14CF2-BD41-4162-A892-741E9F465DD5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904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AF9F9-87A9-4EB5-8610-F5824A3F4781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298C1A-AEE1-450F-AF21-C6CF9E4F69A6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36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defTabSz="457200">
              <a:defRPr/>
            </a:pPr>
            <a:fld id="{C47330DC-7702-4884-9C2C-011B3ECE7344}" type="datetimeFigureOut">
              <a:rPr lang="en-US" smtClean="0">
                <a:solidFill>
                  <a:prstClr val="white"/>
                </a:solidFill>
              </a:rPr>
              <a:pPr defTabSz="457200"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defTabSz="457200">
              <a:defRPr/>
            </a:pPr>
            <a:fld id="{360287CF-622D-4DD6-8F85-101523776B2B}" type="slidenum">
              <a:rPr lang="en-US" smtClean="0">
                <a:solidFill>
                  <a:prstClr val="white"/>
                </a:solidFill>
              </a:rPr>
              <a:pPr defTabSz="45720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20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9D90D4-B5BE-4995-8260-A1B489A5C76C}" type="datetime1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56584-D6B0-43DB-9788-F360301FAE19}" type="slidenum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12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4038600"/>
            <a:ext cx="3313355" cy="1702160"/>
          </a:xfrm>
        </p:spPr>
        <p:txBody>
          <a:bodyPr>
            <a:no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Head Injury Terminology and Identification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133600" y="2667000"/>
            <a:ext cx="6248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</a:rPr>
              <a:t>Sports </a:t>
            </a:r>
            <a:r>
              <a:rPr lang="en-US" sz="2800" dirty="0" smtClean="0">
                <a:solidFill>
                  <a:prstClr val="black"/>
                </a:solidFill>
              </a:rPr>
              <a:t>Medicine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9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685800"/>
            <a:ext cx="7543800" cy="571500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AutoNum type="arabicPeriod" startAt="14"/>
            </a:pPr>
            <a:r>
              <a:rPr lang="en-US" sz="2400" dirty="0" smtClean="0"/>
              <a:t>________________________– </a:t>
            </a:r>
            <a:r>
              <a:rPr lang="en-US" sz="2400" dirty="0"/>
              <a:t>“knocked out”</a:t>
            </a:r>
          </a:p>
          <a:p>
            <a:pPr lvl="1">
              <a:buFont typeface="Wingdings" pitchFamily="2" charset="2"/>
              <a:buAutoNum type="arabicPeriod" startAt="14"/>
            </a:pPr>
            <a:r>
              <a:rPr lang="en-US" sz="2400" dirty="0" smtClean="0"/>
              <a:t>________________________– </a:t>
            </a:r>
            <a:r>
              <a:rPr lang="en-US" sz="2400" dirty="0"/>
              <a:t>unable to recall events that have occurred since the time of injury </a:t>
            </a:r>
          </a:p>
          <a:p>
            <a:pPr lvl="1">
              <a:buFont typeface="Wingdings" pitchFamily="2" charset="2"/>
              <a:buAutoNum type="arabicPeriod" startAt="14"/>
            </a:pPr>
            <a:r>
              <a:rPr lang="en-US" sz="2400" dirty="0" smtClean="0"/>
              <a:t>_____________– </a:t>
            </a:r>
            <a:r>
              <a:rPr lang="en-US" sz="2400" dirty="0"/>
              <a:t>(No Signs or Symptoms) no headache, no dizziness, no impaired orientation, concentration, or memory, during rest or execration </a:t>
            </a:r>
          </a:p>
          <a:p>
            <a:pPr lvl="1">
              <a:buFont typeface="Wingdings" pitchFamily="2" charset="2"/>
              <a:buAutoNum type="arabicPeriod" startAt="14"/>
            </a:pPr>
            <a:r>
              <a:rPr lang="en-US" sz="2400" dirty="0" smtClean="0"/>
              <a:t>_______________________– </a:t>
            </a:r>
            <a:r>
              <a:rPr lang="en-US" sz="2400" dirty="0"/>
              <a:t>reflects alter neurotransmitter function, rapid processing and recall of new information is the most impaired </a:t>
            </a:r>
            <a:r>
              <a:rPr lang="en-US" sz="2400" dirty="0" smtClean="0"/>
              <a:t>function</a:t>
            </a:r>
            <a:endParaRPr lang="en-US" sz="2400" dirty="0"/>
          </a:p>
          <a:p>
            <a:pPr lvl="1">
              <a:buFont typeface="Wingdings" pitchFamily="2" charset="2"/>
              <a:buAutoNum type="arabicPeriod" startAt="18"/>
            </a:pP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955800" y="6858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Loss of Consciousness (LOC)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0827" y="1143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Post Traumatic Amnesia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974" y="2291834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Asymptomatic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3810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Post Concussion Syndrome</a:t>
            </a:r>
          </a:p>
        </p:txBody>
      </p:sp>
    </p:spTree>
    <p:extLst>
      <p:ext uri="{BB962C8B-B14F-4D97-AF65-F5344CB8AC3E}">
        <p14:creationId xmlns:p14="http://schemas.microsoft.com/office/powerpoint/2010/main" val="424038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286000"/>
            <a:ext cx="6777317" cy="3508977"/>
          </a:xfrm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AutoNum type="arabicPeriod" startAt="18"/>
            </a:pPr>
            <a:r>
              <a:rPr lang="en-US" dirty="0" smtClean="0"/>
              <a:t>_____________________   – </a:t>
            </a:r>
            <a:r>
              <a:rPr lang="en-US" sz="2400" dirty="0"/>
              <a:t>acute, usually fatal, brain swelling that occurs when a second concussion is sustained before complete recovery from a previous concussion.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/>
              <a:t>Causes vascular congestion and increased intracranial pressure which may be difficult or impossible to control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/>
              <a:t>Effects of head trauma are cumulative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/>
              <a:t>Chance of second impact is 4X greater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800" y="2286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Second Impact Syndrome</a:t>
            </a:r>
          </a:p>
        </p:txBody>
      </p:sp>
    </p:spTree>
    <p:extLst>
      <p:ext uri="{BB962C8B-B14F-4D97-AF65-F5344CB8AC3E}">
        <p14:creationId xmlns:p14="http://schemas.microsoft.com/office/powerpoint/2010/main" val="415470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Arrival Assessment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What you should observe as you are approaching the downed athlete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Are they moving? Limbs? Eyes?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Body position?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Rigidity?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Prone? Supine? Neck angle?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Level of consciousness: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Unconscious and not breathing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Unconscious and breathing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Conscious</a:t>
            </a:r>
          </a:p>
        </p:txBody>
      </p:sp>
    </p:spTree>
    <p:extLst>
      <p:ext uri="{BB962C8B-B14F-4D97-AF65-F5344CB8AC3E}">
        <p14:creationId xmlns:p14="http://schemas.microsoft.com/office/powerpoint/2010/main" val="428107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685800"/>
            <a:ext cx="7024744" cy="572536"/>
          </a:xfrm>
        </p:spPr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On Field Assessment	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8336"/>
            <a:ext cx="8077200" cy="5142464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When you get to the athlete: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One immediately stabilizes the head, while another performs the evaluation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Check ABC’s- begin CPR? AED?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Determine level of consciousness (LOC)</a:t>
            </a:r>
          </a:p>
          <a:p>
            <a:pPr marL="1106424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/>
              <a:t>If unconsc and not breathing- begin CPR/ AED</a:t>
            </a:r>
          </a:p>
          <a:p>
            <a:pPr marL="1106424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/>
              <a:t>If unconsc and breathing- treat as if a neck fx</a:t>
            </a:r>
          </a:p>
          <a:p>
            <a:pPr marL="1106424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/>
              <a:t>If consc- continue with eval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Check ears and nose- presence of CSF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Quick body visual for gross deformities and/ or bleeding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Check vitals- respiration, pulse, blood pressure, pupils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On Field Assessment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If they’re conscious and moving their limbs as you are approaching, should you still immediately stabilize the head and neck?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If they’re conscious and you stabilize the head and neck, how long should you continue to stabilize?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If they are unconscious ALWAYS treat like a cervical fracture with head trauma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1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7" descr="studen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1" t="34970" r="34435" b="37453"/>
          <a:stretch>
            <a:fillRect/>
          </a:stretch>
        </p:blipFill>
        <p:spPr bwMode="auto">
          <a:xfrm rot="571156">
            <a:off x="5280025" y="1217613"/>
            <a:ext cx="3736975" cy="518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843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TextBox 4"/>
          <p:cNvSpPr txBox="1">
            <a:spLocks noChangeArrowheads="1"/>
          </p:cNvSpPr>
          <p:nvPr/>
        </p:nvSpPr>
        <p:spPr bwMode="auto">
          <a:xfrm>
            <a:off x="247650" y="1471613"/>
            <a:ext cx="5473700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Partner A turn to partner B.</a:t>
            </a: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Explain to your partner what the </a:t>
            </a:r>
            <a:r>
              <a:rPr lang="en-US" sz="28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arrival assessment </a:t>
            </a:r>
            <a:r>
              <a:rPr lang="en-US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and the</a:t>
            </a: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on-field assessment </a:t>
            </a:r>
            <a:r>
              <a:rPr lang="en-US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you have learned so far… </a:t>
            </a: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Switch roles and repeat the process.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7150" y="342765"/>
            <a:ext cx="6659888" cy="1107996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</a:bodyPr>
          <a:lstStyle/>
          <a:p>
            <a:pPr>
              <a:defRPr/>
            </a:pPr>
            <a:r>
              <a:rPr lang="en-US" sz="2800" b="1" dirty="0">
                <a:ln w="28575" cap="flat" cmpd="sng" algn="ctr">
                  <a:solidFill>
                    <a:prstClr val="black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AA29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Verdana"/>
                <a:ea typeface="ＭＳ Ｐゴシック" charset="-128"/>
                <a:cs typeface="Verdana"/>
              </a:rPr>
              <a:t>A-B  Partner Teach</a:t>
            </a:r>
          </a:p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29701" name="TextBox 8"/>
          <p:cNvSpPr txBox="1">
            <a:spLocks noChangeArrowheads="1"/>
          </p:cNvSpPr>
          <p:nvPr/>
        </p:nvSpPr>
        <p:spPr bwMode="auto">
          <a:xfrm>
            <a:off x="0" y="6489700"/>
            <a:ext cx="91440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>
                <a:solidFill>
                  <a:srgbClr val="BFBFBF"/>
                </a:solidFill>
                <a:latin typeface="Verdana" pitchFamily="34" charset="0"/>
              </a:rPr>
              <a:t>PROPERTY OF PIMA COUNTY JTED, 2010</a:t>
            </a:r>
          </a:p>
        </p:txBody>
      </p:sp>
      <p:sp>
        <p:nvSpPr>
          <p:cNvPr id="29702" name="TextBox 11"/>
          <p:cNvSpPr txBox="1">
            <a:spLocks noChangeArrowheads="1"/>
          </p:cNvSpPr>
          <p:nvPr/>
        </p:nvSpPr>
        <p:spPr bwMode="auto">
          <a:xfrm>
            <a:off x="8305800" y="6367463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9C8066C7-9ABF-4EFD-A6E4-18CB62A227A9}" type="slidenum">
              <a:rPr lang="en-US" b="1">
                <a:solidFill>
                  <a:prstClr val="white"/>
                </a:solidFill>
                <a:latin typeface="Verdana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b="1">
              <a:solidFill>
                <a:prstClr val="white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loud Callout 16"/>
          <p:cNvSpPr/>
          <p:nvPr/>
        </p:nvSpPr>
        <p:spPr>
          <a:xfrm>
            <a:off x="1047750" y="3124200"/>
            <a:ext cx="7772400" cy="1600200"/>
          </a:xfrm>
          <a:prstGeom prst="cloud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Up Ribbon 12"/>
          <p:cNvSpPr/>
          <p:nvPr/>
        </p:nvSpPr>
        <p:spPr>
          <a:xfrm>
            <a:off x="3429000" y="1143000"/>
            <a:ext cx="2438400" cy="914400"/>
          </a:xfrm>
          <a:prstGeom prst="ribbon2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057400"/>
            <a:ext cx="2133600" cy="914400"/>
          </a:xfrm>
        </p:spPr>
        <p:txBody>
          <a:bodyPr/>
          <a:lstStyle/>
          <a:p>
            <a:pPr eaLnBrk="1" hangingPunct="1"/>
            <a:r>
              <a:rPr lang="en-US" smtClean="0"/>
              <a:t> Pass…</a:t>
            </a:r>
          </a:p>
        </p:txBody>
      </p:sp>
      <p:pic>
        <p:nvPicPr>
          <p:cNvPr id="4" name="Content Placeholder 3" descr="Screen shot 2010-06-08 at 9.32.11 AM.png"/>
          <p:cNvPicPr>
            <a:picLocks noGrp="1" noChangeAspect="1"/>
          </p:cNvPicPr>
          <p:nvPr>
            <p:ph idx="1"/>
          </p:nvPr>
        </p:nvPicPr>
        <p:blipFill>
          <a:blip r:embed="rId3"/>
          <a:srcRect l="-13186" r="-13186"/>
          <a:stretch>
            <a:fillRect/>
          </a:stretch>
        </p:blipFill>
        <p:spPr>
          <a:xfrm>
            <a:off x="609600" y="515471"/>
            <a:ext cx="2743200" cy="1613646"/>
          </a:xfrm>
          <a:effectLst>
            <a:glow rad="63500">
              <a:schemeClr val="accent4">
                <a:alpha val="75000"/>
              </a:schemeClr>
            </a:glow>
          </a:effec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267200" y="1143000"/>
            <a:ext cx="1600200" cy="91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 smtClean="0">
                <a:solidFill>
                  <a:srgbClr val="DBFF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553200" y="381000"/>
            <a:ext cx="2362200" cy="91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 smtClean="0">
                <a:solidFill>
                  <a:srgbClr val="9BBB5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PLAY!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24600" y="1049866"/>
            <a:ext cx="1981200" cy="1540933"/>
          </a:xfrm>
          <a:prstGeom prst="rect">
            <a:avLst/>
          </a:prstGeom>
          <a:effectLst>
            <a:glow rad="63500">
              <a:schemeClr val="accent4">
                <a:alpha val="45000"/>
                <a:satMod val="120000"/>
              </a:schemeClr>
            </a:glow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524000" y="3429000"/>
            <a:ext cx="7010400" cy="1295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 smtClean="0">
                <a:solidFill>
                  <a:srgbClr val="DBFF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Head Injury Terminology and Identification</a:t>
            </a:r>
            <a:endParaRPr lang="en-US" sz="4800" i="1" dirty="0" smtClean="0">
              <a:solidFill>
                <a:srgbClr val="64802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ple Casu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rgbClr val="9FC846"/>
                </a:solidFill>
                <a:latin typeface="Cracked" charset="0"/>
              </a:rPr>
              <a:t>   </a:t>
            </a:r>
            <a:endParaRPr lang="en-US" sz="3200" i="1" dirty="0" smtClean="0">
              <a:solidFill>
                <a:srgbClr val="648027"/>
              </a:solidFill>
              <a:latin typeface="Apple Casu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i="1" dirty="0" smtClean="0">
                <a:solidFill>
                  <a:srgbClr val="648027"/>
                </a:solidFill>
                <a:latin typeface="Apple Casual" charset="0"/>
              </a:rPr>
              <a:t> </a:t>
            </a:r>
          </a:p>
        </p:txBody>
      </p:sp>
      <p:pic>
        <p:nvPicPr>
          <p:cNvPr id="7181" name="Picture 18" descr="MC900150071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066800"/>
            <a:ext cx="1905000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2" name="TextBox 19"/>
          <p:cNvSpPr txBox="1">
            <a:spLocks noChangeArrowheads="1"/>
          </p:cNvSpPr>
          <p:nvPr/>
        </p:nvSpPr>
        <p:spPr bwMode="auto">
          <a:xfrm>
            <a:off x="381000" y="6477000"/>
            <a:ext cx="8763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>
                <a:solidFill>
                  <a:prstClr val="black"/>
                </a:solidFill>
                <a:latin typeface="Verdana" pitchFamily="34" charset="0"/>
              </a:rPr>
              <a:t>PROPERTY OF PIMA COUNTY JTED, 2010</a:t>
            </a:r>
          </a:p>
        </p:txBody>
      </p:sp>
      <p:grpSp>
        <p:nvGrpSpPr>
          <p:cNvPr id="7183" name="Group 7"/>
          <p:cNvGrpSpPr>
            <a:grpSpLocks/>
          </p:cNvGrpSpPr>
          <p:nvPr/>
        </p:nvGrpSpPr>
        <p:grpSpPr bwMode="auto">
          <a:xfrm>
            <a:off x="381000" y="6367463"/>
            <a:ext cx="8763000" cy="338137"/>
            <a:chOff x="381000" y="6367046"/>
            <a:chExt cx="8763000" cy="338554"/>
          </a:xfrm>
        </p:grpSpPr>
        <p:sp>
          <p:nvSpPr>
            <p:cNvPr id="7184" name="TextBox 22"/>
            <p:cNvSpPr txBox="1">
              <a:spLocks noChangeArrowheads="1"/>
            </p:cNvSpPr>
            <p:nvPr/>
          </p:nvSpPr>
          <p:spPr bwMode="auto">
            <a:xfrm>
              <a:off x="381000" y="6476718"/>
              <a:ext cx="8763000" cy="216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Verdana" pitchFamily="34" charset="0"/>
                </a:rPr>
                <a:t>PROPERTY OF PIMA COUNTY JTED, 2010</a:t>
              </a:r>
            </a:p>
          </p:txBody>
        </p:sp>
        <p:sp>
          <p:nvSpPr>
            <p:cNvPr id="7185" name="TextBox 23"/>
            <p:cNvSpPr txBox="1">
              <a:spLocks noChangeArrowheads="1"/>
            </p:cNvSpPr>
            <p:nvPr/>
          </p:nvSpPr>
          <p:spPr bwMode="auto">
            <a:xfrm>
              <a:off x="8229600" y="6367046"/>
              <a:ext cx="685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prstClr val="black"/>
                </a:solidFill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307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6" presetClass="emph" presetSubtype="0" fill="hold" grpId="1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4" presetClass="emph" presetSubtype="0" fill="hold" grpId="1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8" presetClass="emph" presetSubtype="0" accel="50000" decel="5000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pPr algn="ctr"/>
            <a:r>
              <a:rPr lang="en-US" dirty="0" err="1" smtClean="0"/>
              <a:t>Bellwork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/>
          <a:lstStyle/>
          <a:p>
            <a:r>
              <a:rPr lang="en-US" sz="2400" dirty="0" smtClean="0"/>
              <a:t>Think of a time when you or someone you knew had a head injury? If it has never happened, think of a time when you saw a head injury on TV or in a movie?</a:t>
            </a:r>
          </a:p>
          <a:p>
            <a:pPr marL="65087" indent="0">
              <a:buNone/>
            </a:pPr>
            <a:endParaRPr lang="en-US" sz="2400" dirty="0" smtClean="0"/>
          </a:p>
          <a:p>
            <a:r>
              <a:rPr lang="en-US" sz="2400" dirty="0" smtClean="0"/>
              <a:t>What happened and what did you feel when this head injury happened?</a:t>
            </a:r>
          </a:p>
          <a:p>
            <a:pPr marL="65087" indent="0">
              <a:buNone/>
            </a:pPr>
            <a:endParaRPr lang="en-US" sz="2400" dirty="0" smtClean="0"/>
          </a:p>
          <a:p>
            <a:r>
              <a:rPr lang="en-US" sz="2400" dirty="0" smtClean="0"/>
              <a:t>Be ready to share any symptoms that you remember from that injury?</a:t>
            </a:r>
          </a:p>
          <a:p>
            <a:endParaRPr lang="en-US" sz="2400" dirty="0" smtClean="0"/>
          </a:p>
          <a:p>
            <a:r>
              <a:rPr lang="en-US" sz="2400" dirty="0" smtClean="0"/>
              <a:t>Do you remember the treatment or recovery of that injury?</a:t>
            </a:r>
          </a:p>
          <a:p>
            <a:endParaRPr lang="en-US" sz="2400" dirty="0" smtClean="0"/>
          </a:p>
          <a:p>
            <a:endParaRPr lang="en-US" dirty="0" smtClean="0"/>
          </a:p>
          <a:p>
            <a:pPr marL="65087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57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Today’s Objectives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r>
              <a:rPr lang="en-US" sz="2800" dirty="0" smtClean="0"/>
              <a:t>Student will be able to:</a:t>
            </a:r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>
              <a:buNone/>
            </a:pPr>
            <a:r>
              <a:rPr lang="en-US" sz="2800" dirty="0" smtClean="0"/>
              <a:t>1.	Define terminology</a:t>
            </a:r>
          </a:p>
          <a:p>
            <a:pPr eaLnBrk="1" hangingPunct="1">
              <a:buNone/>
            </a:pPr>
            <a:r>
              <a:rPr lang="en-US" sz="2800" dirty="0" smtClean="0"/>
              <a:t>2.	Identify a head injury</a:t>
            </a:r>
          </a:p>
          <a:p>
            <a:pPr eaLnBrk="1" hangingPunct="1">
              <a:buNone/>
            </a:pPr>
            <a:r>
              <a:rPr lang="en-US" sz="2800" dirty="0" smtClean="0"/>
              <a:t>3.	Assess a head injury</a:t>
            </a:r>
          </a:p>
          <a:p>
            <a:pPr eaLnBrk="1" hangingPunct="1">
              <a:buNone/>
            </a:pPr>
            <a:r>
              <a:rPr lang="en-US" sz="2800" dirty="0" smtClean="0"/>
              <a:t>4.	Treat a head injury</a:t>
            </a:r>
          </a:p>
          <a:p>
            <a:pPr eaLnBrk="1" hangingPunct="1">
              <a:buNone/>
            </a:pPr>
            <a:r>
              <a:rPr lang="en-US" sz="2800" dirty="0" smtClean="0"/>
              <a:t>5.	Videos of head injury scenarios</a:t>
            </a:r>
          </a:p>
          <a:p>
            <a:pPr eaLnBrk="1" hangingPunct="1">
              <a:buNone/>
            </a:pPr>
            <a:r>
              <a:rPr lang="en-US" sz="2800" dirty="0" smtClean="0"/>
              <a:t>6.	Discuss Current Events</a:t>
            </a:r>
          </a:p>
        </p:txBody>
      </p:sp>
    </p:spTree>
    <p:extLst>
      <p:ext uri="{BB962C8B-B14F-4D97-AF65-F5344CB8AC3E}">
        <p14:creationId xmlns:p14="http://schemas.microsoft.com/office/powerpoint/2010/main" val="300140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Introduction: </a:t>
            </a:r>
            <a:r>
              <a:rPr lang="en-US" sz="2800" dirty="0" smtClean="0"/>
              <a:t>Head Injuries are the most </a:t>
            </a:r>
            <a:r>
              <a:rPr lang="en-US" sz="2800" dirty="0"/>
              <a:t>common cause of catastrophic sports injuries.  Sports </a:t>
            </a:r>
            <a:r>
              <a:rPr lang="en-US" sz="2800" dirty="0" smtClean="0"/>
              <a:t>with </a:t>
            </a:r>
            <a:r>
              <a:rPr lang="en-US" sz="2800" dirty="0"/>
              <a:t>the highest incidence of head injuries are;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Football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Boxing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Ice hockey </a:t>
            </a:r>
          </a:p>
        </p:txBody>
      </p:sp>
      <p:pic>
        <p:nvPicPr>
          <p:cNvPr id="5125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668" y="2017713"/>
            <a:ext cx="3788840" cy="41148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76874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 Organizer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 the following slides please fill in the vocab words as they are explained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8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828800" y="2514600"/>
            <a:ext cx="7046913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/>
              <a:t>Leading cause of athletic death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/>
              <a:t>Most frequent type of head injury in sports  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/>
              <a:t>20% of high school football payers sustain a concussion over a single season 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/>
              <a:t>National Football Head/Neck Injury Registry, Talley of the FB injuries annually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	Avg. per </a:t>
            </a:r>
            <a:r>
              <a:rPr lang="en-US" sz="2400" dirty="0" err="1"/>
              <a:t>yr</a:t>
            </a:r>
            <a:r>
              <a:rPr lang="en-US" sz="2400" dirty="0"/>
              <a:t>: 250,000 concussions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			  8 deaths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			  7 quads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			  45 cervical fractures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sz="quarter" idx="14"/>
          </p:nvPr>
        </p:nvSpPr>
        <p:spPr>
          <a:xfrm>
            <a:off x="990600" y="611832"/>
            <a:ext cx="7888288" cy="1905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AutoNum type="alphaUcPeriod" startAt="2"/>
            </a:pPr>
            <a:r>
              <a:rPr lang="en-US" dirty="0"/>
              <a:t>Terminology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____________________- </a:t>
            </a:r>
            <a:r>
              <a:rPr lang="en-US" dirty="0"/>
              <a:t>characterized by immediate and temporary impairment of neural function such as alteration of consciousness, disturbance of vision or equilibrium caused by mechanical forces.  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927561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Traumatic Brain Injury</a:t>
            </a: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8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3" autoUpdateAnimBg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Wingdings" pitchFamily="2" charset="2"/>
              <a:buAutoNum type="arabicPeriod" startAt="2"/>
            </a:pPr>
            <a:r>
              <a:rPr lang="en-US" sz="2400" dirty="0" smtClean="0"/>
              <a:t>_______________     -  </a:t>
            </a:r>
            <a:r>
              <a:rPr lang="en-US" sz="2400" dirty="0"/>
              <a:t>implies “bruising” of the brain, involves bleeding of the brain tissue</a:t>
            </a:r>
          </a:p>
          <a:p>
            <a:pPr lvl="1">
              <a:buFont typeface="Wingdings" pitchFamily="2" charset="2"/>
              <a:buAutoNum type="arabicPeriod" startAt="2"/>
            </a:pPr>
            <a:r>
              <a:rPr lang="en-US" sz="2400" dirty="0" smtClean="0"/>
              <a:t>____________________– </a:t>
            </a:r>
            <a:r>
              <a:rPr lang="en-US" sz="2400" dirty="0"/>
              <a:t>is bleeding or pooling of blood between the tissue layers covering the brain or inside the brain</a:t>
            </a:r>
          </a:p>
          <a:p>
            <a:pPr lvl="1">
              <a:buFont typeface="Wingdings" pitchFamily="2" charset="2"/>
              <a:buAutoNum type="arabicPeriod" startAt="2"/>
            </a:pPr>
            <a:r>
              <a:rPr lang="en-US" sz="2400" dirty="0" smtClean="0"/>
              <a:t>___________– </a:t>
            </a:r>
            <a:r>
              <a:rPr lang="en-US" sz="2400" dirty="0"/>
              <a:t>a crack or break in the skull </a:t>
            </a:r>
          </a:p>
          <a:p>
            <a:pPr lvl="1">
              <a:buFont typeface="Wingdings" pitchFamily="2" charset="2"/>
              <a:buAutoNum type="arabicPeriod" startAt="2"/>
            </a:pPr>
            <a:r>
              <a:rPr lang="en-US" sz="2400" dirty="0" smtClean="0"/>
              <a:t>_____________– </a:t>
            </a:r>
            <a:r>
              <a:rPr lang="en-US" sz="2400" dirty="0"/>
              <a:t>occurring on the opposite side.  An injury to the brain located on the side opposite that of the primary injury.  </a:t>
            </a:r>
          </a:p>
          <a:p>
            <a:pPr lvl="1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76399" y="2345914"/>
            <a:ext cx="2614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Cerebral Contusion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77370" y="3006375"/>
            <a:ext cx="20044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Hemorrhage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4147066"/>
            <a:ext cx="1541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Fracture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1153" y="4516398"/>
            <a:ext cx="1787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prstClr val="black"/>
                </a:solidFill>
              </a:rPr>
              <a:t>Contracoup</a:t>
            </a: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33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AutoNum type="arabicPeriod" startAt="6"/>
            </a:pPr>
            <a:r>
              <a:rPr lang="en-US" dirty="0" smtClean="0"/>
              <a:t>_________________– </a:t>
            </a:r>
            <a:r>
              <a:rPr lang="en-US" dirty="0"/>
              <a:t>fluid which completely surround and suspends the brain.  The main function is cushioning, to diminish </a:t>
            </a:r>
            <a:r>
              <a:rPr lang="en-US" dirty="0" smtClean="0"/>
              <a:t>the </a:t>
            </a:r>
            <a:r>
              <a:rPr lang="en-US" dirty="0"/>
              <a:t>transmission of shocking forces </a:t>
            </a:r>
          </a:p>
          <a:p>
            <a:pPr lvl="1">
              <a:lnSpc>
                <a:spcPct val="90000"/>
              </a:lnSpc>
              <a:buFont typeface="Wingdings" pitchFamily="2" charset="2"/>
              <a:buAutoNum type="arabicPeriod" startAt="6"/>
            </a:pPr>
            <a:r>
              <a:rPr lang="en-US" dirty="0" smtClean="0"/>
              <a:t>_________– </a:t>
            </a:r>
            <a:r>
              <a:rPr lang="en-US" dirty="0"/>
              <a:t>ringing in the ears </a:t>
            </a:r>
          </a:p>
          <a:p>
            <a:pPr lvl="1">
              <a:lnSpc>
                <a:spcPct val="90000"/>
              </a:lnSpc>
              <a:buFont typeface="Wingdings" pitchFamily="2" charset="2"/>
              <a:buAutoNum type="arabicPeriod" startAt="6"/>
            </a:pPr>
            <a:r>
              <a:rPr lang="en-US" dirty="0" smtClean="0"/>
              <a:t>_________ – </a:t>
            </a:r>
            <a:r>
              <a:rPr lang="en-US" dirty="0"/>
              <a:t>dancing eyes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dirty="0" smtClean="0"/>
              <a:t> </a:t>
            </a:r>
            <a:endParaRPr lang="en-US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52600" y="22860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Cerebrospinal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3606984"/>
            <a:ext cx="117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Tinnitus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8745" y="3976316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prstClr val="black"/>
                </a:solidFill>
              </a:rPr>
              <a:t>Nystagmus</a:t>
            </a: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8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  <a:buFont typeface="Wingdings" pitchFamily="2" charset="2"/>
              <a:buAutoNum type="arabicPeriod" startAt="10"/>
            </a:pPr>
            <a:r>
              <a:rPr lang="en-US" sz="2400" dirty="0" smtClean="0"/>
              <a:t>_________________      – </a:t>
            </a:r>
            <a:r>
              <a:rPr lang="en-US" sz="2400" dirty="0"/>
              <a:t>unable to recall events occurring immediately </a:t>
            </a:r>
            <a:r>
              <a:rPr lang="en-US" sz="2400" b="1" u="sng" dirty="0"/>
              <a:t>after</a:t>
            </a:r>
            <a:r>
              <a:rPr lang="en-US" sz="2400" dirty="0"/>
              <a:t> </a:t>
            </a:r>
            <a:r>
              <a:rPr lang="en-US" sz="2400" dirty="0" smtClean="0"/>
              <a:t>trauma </a:t>
            </a:r>
            <a:endParaRPr lang="en-US" sz="2400" dirty="0"/>
          </a:p>
          <a:p>
            <a:pPr lvl="1">
              <a:lnSpc>
                <a:spcPct val="90000"/>
              </a:lnSpc>
              <a:buFont typeface="Wingdings" pitchFamily="2" charset="2"/>
              <a:buAutoNum type="arabicPeriod" startAt="10"/>
            </a:pPr>
            <a:r>
              <a:rPr lang="en-US" sz="2400" dirty="0" smtClean="0"/>
              <a:t>_________________     – </a:t>
            </a:r>
            <a:r>
              <a:rPr lang="en-US" sz="2400" dirty="0"/>
              <a:t>unable to recall events occurring immediately </a:t>
            </a:r>
            <a:r>
              <a:rPr lang="en-US" sz="2400" b="1" u="sng" dirty="0"/>
              <a:t>before</a:t>
            </a:r>
            <a:r>
              <a:rPr lang="en-US" sz="2400" dirty="0"/>
              <a:t> trauma</a:t>
            </a:r>
          </a:p>
          <a:p>
            <a:pPr lvl="1">
              <a:lnSpc>
                <a:spcPct val="90000"/>
              </a:lnSpc>
              <a:buFont typeface="Wingdings" pitchFamily="2" charset="2"/>
              <a:buAutoNum type="arabicPeriod" startAt="10"/>
            </a:pPr>
            <a:r>
              <a:rPr lang="en-US" sz="2400" dirty="0" smtClean="0"/>
              <a:t>_________________– </a:t>
            </a:r>
            <a:r>
              <a:rPr lang="en-US" sz="2400" dirty="0"/>
              <a:t>a test for balance and coordination.  Stand with feet together and head tilted back. 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	</a:t>
            </a:r>
            <a:r>
              <a:rPr lang="en-US" sz="2000" b="1" i="1" dirty="0" smtClean="0"/>
              <a:t>Positive </a:t>
            </a:r>
            <a:r>
              <a:rPr lang="en-US" sz="2000" b="1" i="1" dirty="0"/>
              <a:t>test = swaying </a:t>
            </a:r>
          </a:p>
          <a:p>
            <a:pPr lvl="1">
              <a:lnSpc>
                <a:spcPct val="90000"/>
              </a:lnSpc>
              <a:buFont typeface="Wingdings" pitchFamily="2" charset="2"/>
              <a:buAutoNum type="arabicPeriod" startAt="10"/>
            </a:pPr>
            <a:r>
              <a:rPr lang="en-US" sz="2400" dirty="0"/>
              <a:t> </a:t>
            </a:r>
            <a:r>
              <a:rPr lang="en-US" sz="2400" u="sng" dirty="0" smtClean="0"/>
              <a:t>__________</a:t>
            </a:r>
            <a:r>
              <a:rPr lang="en-US" sz="2400" dirty="0" smtClean="0"/>
              <a:t> </a:t>
            </a:r>
            <a:r>
              <a:rPr lang="en-US" sz="2400" dirty="0"/>
              <a:t>– pupils equal </a:t>
            </a:r>
            <a:r>
              <a:rPr lang="en-US" sz="2400" dirty="0" smtClean="0"/>
              <a:t>and reactive </a:t>
            </a:r>
            <a:r>
              <a:rPr lang="en-US" sz="2400" dirty="0"/>
              <a:t>to </a:t>
            </a:r>
            <a:r>
              <a:rPr lang="en-US" sz="2400" dirty="0" smtClean="0"/>
              <a:t>light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828800" y="22976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Anterograde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Amnesia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2840121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Retrograde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Amnesia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12636" y="3733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prstClr val="black"/>
                </a:solidFill>
              </a:rPr>
              <a:t>Rhomberg’s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Test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4876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PEARL</a:t>
            </a:r>
          </a:p>
        </p:txBody>
      </p:sp>
    </p:spTree>
    <p:extLst>
      <p:ext uri="{BB962C8B-B14F-4D97-AF65-F5344CB8AC3E}">
        <p14:creationId xmlns:p14="http://schemas.microsoft.com/office/powerpoint/2010/main" val="145160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881</Words>
  <Application>Microsoft Office PowerPoint</Application>
  <PresentationFormat>On-screen Show (4:3)</PresentationFormat>
  <Paragraphs>147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31" baseType="lpstr">
      <vt:lpstr>MS PGothic</vt:lpstr>
      <vt:lpstr>MS PGothic</vt:lpstr>
      <vt:lpstr>Apple Casual</vt:lpstr>
      <vt:lpstr>Arial</vt:lpstr>
      <vt:lpstr>Calibri</vt:lpstr>
      <vt:lpstr>Cambria</vt:lpstr>
      <vt:lpstr>Century Gothic</vt:lpstr>
      <vt:lpstr>Cracked</vt:lpstr>
      <vt:lpstr>Symbol</vt:lpstr>
      <vt:lpstr>Times New Roman</vt:lpstr>
      <vt:lpstr>Verdana</vt:lpstr>
      <vt:lpstr>Wingdings</vt:lpstr>
      <vt:lpstr>Wingdings 2</vt:lpstr>
      <vt:lpstr>Austin</vt:lpstr>
      <vt:lpstr>Office Theme</vt:lpstr>
      <vt:lpstr>Head Injury Terminology and Identification</vt:lpstr>
      <vt:lpstr>Bellwork</vt:lpstr>
      <vt:lpstr>Today’s Objectives</vt:lpstr>
      <vt:lpstr>PowerPoint Presentation</vt:lpstr>
      <vt:lpstr>Graphic Organizer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Arrival Assessment</vt:lpstr>
      <vt:lpstr>On Field Assessment </vt:lpstr>
      <vt:lpstr>On Field Assessment</vt:lpstr>
      <vt:lpstr>PowerPoint Presentation</vt:lpstr>
      <vt:lpstr> Pass…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Injury Terminology and Identification</dc:title>
  <dc:creator>Windows User</dc:creator>
  <cp:lastModifiedBy>David</cp:lastModifiedBy>
  <cp:revision>3</cp:revision>
  <dcterms:created xsi:type="dcterms:W3CDTF">2013-03-22T16:39:26Z</dcterms:created>
  <dcterms:modified xsi:type="dcterms:W3CDTF">2014-04-10T03:23:24Z</dcterms:modified>
</cp:coreProperties>
</file>